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  <p:sldMasterId id="2147483693" r:id="rId2"/>
    <p:sldMasterId id="2147483814" r:id="rId3"/>
    <p:sldMasterId id="2147483850" r:id="rId4"/>
    <p:sldMasterId id="2147483864" r:id="rId5"/>
    <p:sldMasterId id="2147483878" r:id="rId6"/>
  </p:sldMasterIdLst>
  <p:notesMasterIdLst>
    <p:notesMasterId r:id="rId26"/>
  </p:notesMasterIdLst>
  <p:handoutMasterIdLst>
    <p:handoutMasterId r:id="rId27"/>
  </p:handoutMasterIdLst>
  <p:sldIdLst>
    <p:sldId id="258" r:id="rId7"/>
    <p:sldId id="260" r:id="rId8"/>
    <p:sldId id="318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60" r:id="rId23"/>
    <p:sldId id="361" r:id="rId24"/>
    <p:sldId id="346" r:id="rId25"/>
  </p:sldIdLst>
  <p:sldSz cx="9144000" cy="5143500" type="screen16x9"/>
  <p:notesSz cx="6858000" cy="9144000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Standard inndeling" id="{4CA620FA-1A1D-47E7-A0C4-CF07FE631994}">
          <p14:sldIdLst>
            <p14:sldId id="258"/>
            <p14:sldId id="260"/>
            <p14:sldId id="318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5F5F5"/>
    <a:srgbClr val="313131"/>
    <a:srgbClr val="404040"/>
    <a:srgbClr val="CECECE"/>
    <a:srgbClr val="B2B2B2"/>
    <a:srgbClr val="767676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ys stil 2 - aks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ys stil 3 - aks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662" autoAdjust="0"/>
  </p:normalViewPr>
  <p:slideViewPr>
    <p:cSldViewPr snapToGrid="0">
      <p:cViewPr varScale="1">
        <p:scale>
          <a:sx n="123" d="100"/>
          <a:sy n="123" d="100"/>
        </p:scale>
        <p:origin x="1290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79BF7EA-FD47-4E65-892D-B5FC4C693A84}" type="datetime4">
              <a:rPr lang="nb-NO" smtClean="0"/>
              <a:t>27. mai 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B3FCC5-DD96-3643-9EF5-0E12DF182D2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38200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05C193E-824C-41DA-8182-5CE7F2271BA9}" type="datetime4">
              <a:rPr lang="nb-NO" smtClean="0"/>
              <a:t>27. mai 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B74B50-57CA-1945-A4A9-F18B0F3A212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66823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Leksjonsmål: Hvorfor?</a:t>
            </a:r>
          </a:p>
          <a:p>
            <a:r>
              <a:rPr lang="nb-NO" dirty="0"/>
              <a:t>Lederfunksjoner</a:t>
            </a:r>
            <a:r>
              <a:rPr lang="nb-NO" baseline="0" dirty="0"/>
              <a:t> som opptrer i en bestemt rekkefølge.</a:t>
            </a:r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27. mai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2498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C-UAS containeren er et </a:t>
            </a:r>
            <a:r>
              <a:rPr lang="nb-NO" dirty="0" err="1"/>
              <a:t>multi</a:t>
            </a:r>
            <a:r>
              <a:rPr lang="nb-NO" dirty="0"/>
              <a:t>-sensor målsystem som gir oss følgende kapasiteter:</a:t>
            </a:r>
          </a:p>
          <a:p>
            <a:r>
              <a:rPr lang="nb-NO" dirty="0"/>
              <a:t>Den kan driftes 24/7 enten ved </a:t>
            </a:r>
            <a:r>
              <a:rPr lang="nb-NO" dirty="0" err="1"/>
              <a:t>landstrøm</a:t>
            </a:r>
            <a:r>
              <a:rPr lang="nb-NO" dirty="0"/>
              <a:t> eller aggregat. </a:t>
            </a:r>
          </a:p>
          <a:p>
            <a:r>
              <a:rPr lang="nb-NO" dirty="0"/>
              <a:t>Den har en lang rekkevidde både optisk og digitalt i form av de ulike sensorene som sitter på. Optisk kan vi PID-e ut mot 11km avstand med EO kamera. </a:t>
            </a:r>
          </a:p>
          <a:p>
            <a:r>
              <a:rPr lang="nb-NO" dirty="0"/>
              <a:t>Radarene har en rekkevidde på omtrent 12km når det kommer til å detektere droner. </a:t>
            </a:r>
          </a:p>
          <a:p>
            <a:r>
              <a:rPr lang="nb-NO" dirty="0"/>
              <a:t>I tillegg har den en antidrone kapasitet i form av </a:t>
            </a:r>
            <a:r>
              <a:rPr lang="nb-NO" dirty="0" err="1"/>
              <a:t>jamming</a:t>
            </a:r>
            <a:r>
              <a:rPr lang="nb-NO" dirty="0"/>
              <a:t>, radarer og klassifisering av droner ved hjelp av optikken.</a:t>
            </a:r>
          </a:p>
          <a:p>
            <a:r>
              <a:rPr lang="nb-NO" dirty="0"/>
              <a:t>Det følger også med eksterne sensorer i form av RFDF og akustiske sensorer </a:t>
            </a:r>
          </a:p>
          <a:p>
            <a:r>
              <a:rPr lang="nb-NO" dirty="0"/>
              <a:t>Vi skal se nærmere på hver av komponentene som er installert på containeren</a:t>
            </a:r>
          </a:p>
          <a:p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27. mai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7588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FPGA – Field </a:t>
            </a:r>
            <a:r>
              <a:rPr lang="nb-NO" dirty="0" err="1"/>
              <a:t>Programmable</a:t>
            </a:r>
            <a:r>
              <a:rPr lang="nb-NO" dirty="0"/>
              <a:t> Gate </a:t>
            </a:r>
            <a:r>
              <a:rPr lang="nb-NO" dirty="0" err="1"/>
              <a:t>array</a:t>
            </a:r>
            <a:r>
              <a:rPr lang="nb-NO" dirty="0"/>
              <a:t>. Halvlederkomponent som inneholder </a:t>
            </a:r>
            <a:r>
              <a:rPr lang="nb-NO" dirty="0" err="1"/>
              <a:t>programerbar</a:t>
            </a:r>
            <a:r>
              <a:rPr lang="nb-NO" dirty="0"/>
              <a:t> logikk</a:t>
            </a:r>
          </a:p>
          <a:p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27. mai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1402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KU-båndet er 15.4 – 16.6GHz</a:t>
            </a:r>
          </a:p>
          <a:p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27. mai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3804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Bedre bilde</a:t>
            </a:r>
            <a:r>
              <a:rPr lang="nb-NO" baseline="0" dirty="0"/>
              <a:t> av hva RAM innebærer i det daglige? Hvorfor?</a:t>
            </a:r>
          </a:p>
          <a:p>
            <a:r>
              <a:rPr lang="nb-NO" dirty="0"/>
              <a:t>Hva betyr oppdragsbasert ledelse for en stab</a:t>
            </a:r>
          </a:p>
          <a:p>
            <a:r>
              <a:rPr lang="nb-NO" dirty="0"/>
              <a:t>Tillit, hvordan gir man det? Hvordan utøver man kontroll?</a:t>
            </a:r>
          </a:p>
          <a:p>
            <a:r>
              <a:rPr lang="nb-NO" dirty="0"/>
              <a:t>Hva</a:t>
            </a:r>
            <a:r>
              <a:rPr lang="nb-NO" baseline="0" dirty="0"/>
              <a:t> innebærer det å stille krav? Hvorfor er dette vanskelig?</a:t>
            </a:r>
          </a:p>
          <a:p>
            <a:r>
              <a:rPr lang="nb-NO" baseline="0" dirty="0"/>
              <a:t>Spørsmål?</a:t>
            </a:r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05C193E-824C-41DA-8182-5CE7F2271BA9}" type="datetime4">
              <a:rPr lang="nb-NO" smtClean="0"/>
              <a:t>27. mai 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HVSKS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2452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427022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7180" y="794463"/>
            <a:ext cx="816627" cy="95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1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130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2776" y="808921"/>
            <a:ext cx="681199" cy="7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3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262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55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0025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25475" y="233988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20" y="14815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0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7932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2924" y="12797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077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27316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66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5749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963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9251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05093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27762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6616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2451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704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09879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" name="Bilde 9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14" y="4797718"/>
            <a:ext cx="589972" cy="7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26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8" y="4740538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84638" y="528827"/>
            <a:ext cx="1017545" cy="118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93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de 5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2" name="Bilde 11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9" y="4797718"/>
            <a:ext cx="589972" cy="76380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4182922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  <p:sp>
        <p:nvSpPr>
          <p:cNvPr id="2" name="TekstSylinder 1"/>
          <p:cNvSpPr txBox="1"/>
          <p:nvPr userDrawn="1"/>
        </p:nvSpPr>
        <p:spPr>
          <a:xfrm>
            <a:off x="1807386" y="4768569"/>
            <a:ext cx="97469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dirty="0">
                <a:solidFill>
                  <a:srgbClr val="FFFFFF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9650" y="777117"/>
            <a:ext cx="723321" cy="84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21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 userDrawn="1"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5851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68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586" y="163850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941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8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6573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104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8872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9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143" y="143935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121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18867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Bilde 15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921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85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6565766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91" y="278841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209" y="167483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15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7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26011591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31066539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7176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96475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767298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38856513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6511" y="629832"/>
            <a:ext cx="807296" cy="94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709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6866781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>
              <a:solidFill>
                <a:srgbClr val="EFEFEF">
                  <a:lumMod val="65000"/>
                </a:srgb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5488" y="313949"/>
            <a:ext cx="695329" cy="81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688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636" y="147102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73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6301660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198" y="156574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073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445646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3596" y="13910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6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03802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141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68269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191919"/>
                </a:solidFill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889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191919"/>
                </a:solidFill>
              </a:rPr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53819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460372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662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9680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0400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2161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508232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12114557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825633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2518613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792193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79974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41668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0216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817619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587842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05367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26574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68406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924260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0674903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736964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2662522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912303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65781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26001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74181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820382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6413579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43820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54452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01956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85701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</p:spTree>
    <p:extLst>
      <p:ext uri="{BB962C8B-B14F-4D97-AF65-F5344CB8AC3E}">
        <p14:creationId xmlns:p14="http://schemas.microsoft.com/office/powerpoint/2010/main" val="26313427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5066" y="207691"/>
            <a:ext cx="1133867" cy="132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 descr="Forsvaret_logo_midtstilt_cmyk_sor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977094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t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49" y="4709831"/>
            <a:ext cx="963613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4316" y="211167"/>
            <a:ext cx="713990" cy="83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611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 userDrawn="1"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2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523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143021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368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41054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5212478" y="265620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4948" y="163048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22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47527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808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04705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610333" y="265281"/>
            <a:ext cx="965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latin typeface="FORSVARET-Bold" panose="02000803020000020004" pitchFamily="2" charset="0"/>
              </a:rPr>
              <a:t>HEIMEVERNET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055" y="220499"/>
            <a:ext cx="399554" cy="46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4699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0078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63047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8339942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38404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393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98846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1312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803" r:id="rId2"/>
    <p:sldLayoutId id="2147483751" r:id="rId3"/>
    <p:sldLayoutId id="2147483800" r:id="rId4"/>
    <p:sldLayoutId id="2147483813" r:id="rId5"/>
    <p:sldLayoutId id="2147483752" r:id="rId6"/>
    <p:sldLayoutId id="2147483801" r:id="rId7"/>
    <p:sldLayoutId id="2147483755" r:id="rId8"/>
    <p:sldLayoutId id="2147483802" r:id="rId9"/>
    <p:sldLayoutId id="2147483758" r:id="rId10"/>
    <p:sldLayoutId id="2147483804" r:id="rId11"/>
    <p:sldLayoutId id="2147483778" r:id="rId12"/>
    <p:sldLayoutId id="2147483805" r:id="rId13"/>
    <p:sldLayoutId id="2147483759" r:id="rId14"/>
    <p:sldLayoutId id="2147483798" r:id="rId15"/>
    <p:sldLayoutId id="2147483797" r:id="rId16"/>
    <p:sldLayoutId id="2147483791" r:id="rId17"/>
    <p:sldLayoutId id="2147483796" r:id="rId18"/>
    <p:sldLayoutId id="2147483795" r:id="rId19"/>
    <p:sldLayoutId id="2147483786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806" r:id="rId2"/>
    <p:sldLayoutId id="2147483764" r:id="rId3"/>
    <p:sldLayoutId id="2147483776" r:id="rId4"/>
    <p:sldLayoutId id="2147483812" r:id="rId5"/>
    <p:sldLayoutId id="2147483810" r:id="rId6"/>
    <p:sldLayoutId id="2147483811" r:id="rId7"/>
    <p:sldLayoutId id="2147483771" r:id="rId8"/>
    <p:sldLayoutId id="2147483807" r:id="rId9"/>
    <p:sldLayoutId id="2147483779" r:id="rId10"/>
    <p:sldLayoutId id="2147483808" r:id="rId11"/>
    <p:sldLayoutId id="2147483772" r:id="rId12"/>
    <p:sldLayoutId id="2147483809" r:id="rId13"/>
    <p:sldLayoutId id="2147483789" r:id="rId14"/>
    <p:sldLayoutId id="2147483790" r:id="rId15"/>
    <p:sldLayoutId id="2147483792" r:id="rId16"/>
    <p:sldLayoutId id="2147483793" r:id="rId17"/>
    <p:sldLayoutId id="2147483794" r:id="rId18"/>
  </p:sldLayoutIdLst>
  <p:hf hd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2000" i="1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rgbClr val="EFEF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6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53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850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19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CUAS systemoversikt og komponenter</a:t>
            </a:r>
          </a:p>
        </p:txBody>
      </p:sp>
      <p:sp>
        <p:nvSpPr>
          <p:cNvPr id="90" name="Undertittel 8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nb-NO" dirty="0"/>
              <a:t>Heimevernets skole- og kompetansesenter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75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9823" y="237998"/>
            <a:ext cx="1549965" cy="1668622"/>
          </a:xfrm>
          <a:prstGeom prst="rect">
            <a:avLst/>
          </a:prstGeom>
        </p:spPr>
      </p:pic>
      <p:sp>
        <p:nvSpPr>
          <p:cNvPr id="91" name="Plassholder for bilde 90"/>
          <p:cNvSpPr>
            <a:spLocks noGrp="1"/>
          </p:cNvSpPr>
          <p:nvPr>
            <p:ph type="pic" sz="quarter" idx="18"/>
          </p:nvPr>
        </p:nvSpPr>
        <p:spPr/>
      </p:sp>
      <p:pic>
        <p:nvPicPr>
          <p:cNvPr id="9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22" y="4150096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Bild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8" r="20088"/>
          <a:stretch>
            <a:fillRect/>
          </a:stretch>
        </p:blipFill>
        <p:spPr bwMode="auto">
          <a:xfrm>
            <a:off x="4596683" y="96684"/>
            <a:ext cx="4453737" cy="49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49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våpenskole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2048324"/>
            <a:ext cx="1002506" cy="25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25" y="2657894"/>
            <a:ext cx="190499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1763267"/>
            <a:ext cx="100250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79" y="2352565"/>
            <a:ext cx="1010442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1475586"/>
            <a:ext cx="1002506" cy="223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6" y="3589344"/>
            <a:ext cx="1780965" cy="77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7" y="4467123"/>
            <a:ext cx="1780964" cy="39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1425719"/>
            <a:ext cx="1780965" cy="579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087402"/>
            <a:ext cx="1780965" cy="5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5" y="2735748"/>
            <a:ext cx="1780965" cy="77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kstSylinder 17"/>
          <p:cNvSpPr txBox="1"/>
          <p:nvPr/>
        </p:nvSpPr>
        <p:spPr>
          <a:xfrm>
            <a:off x="1826377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1. lysbildet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4705322" y="1004835"/>
            <a:ext cx="2120202" cy="338554"/>
          </a:xfrm>
          <a:prstGeom prst="rect">
            <a:avLst/>
          </a:prstGeom>
          <a:solidFill>
            <a:schemeClr val="accent3"/>
          </a:solidFill>
        </p:spPr>
        <p:txBody>
          <a:bodyPr vert="horz" wrap="square" rtlCol="0" anchor="t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Cambria"/>
                <a:cs typeface="Cambria"/>
              </a:rPr>
              <a:t>Til øvrige lysbilder</a:t>
            </a:r>
          </a:p>
        </p:txBody>
      </p:sp>
    </p:spTree>
    <p:extLst>
      <p:ext uri="{BB962C8B-B14F-4D97-AF65-F5344CB8AC3E}">
        <p14:creationId xmlns:p14="http://schemas.microsoft.com/office/powerpoint/2010/main" val="3093358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Leksjonsmål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Heimevernets våpenskole</a:t>
            </a:r>
            <a:endParaRPr lang="nb-NO" dirty="0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innhold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nb-NO"/>
              <a:t>Leksjonsplan</a:t>
            </a:r>
            <a:endParaRPr lang="nb-NO" dirty="0"/>
          </a:p>
        </p:txBody>
      </p:sp>
      <p:sp>
        <p:nvSpPr>
          <p:cNvPr id="12" name="Plassholder for innhold 11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lvl="0"/>
            <a:r>
              <a:rPr lang="nb-NO"/>
              <a:t>Innledning </a:t>
            </a:r>
          </a:p>
          <a:p>
            <a:pPr lvl="0"/>
            <a:r>
              <a:rPr lang="nb-NO"/>
              <a:t>Hoveddel</a:t>
            </a:r>
          </a:p>
          <a:p>
            <a:pPr lvl="0"/>
            <a:r>
              <a:rPr lang="nb-NO"/>
              <a:t>Avslutning</a:t>
            </a:r>
            <a:endParaRPr lang="nb-NO" dirty="0"/>
          </a:p>
        </p:txBody>
      </p:sp>
      <p:sp>
        <p:nvSpPr>
          <p:cNvPr id="15" name="Plassholder for innhold 14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530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- Introduksjon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1"/>
            <a:ext cx="6919440" cy="2624113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C-UAS containersystem er et </a:t>
            </a:r>
            <a:r>
              <a:rPr lang="nb-NO" dirty="0" err="1"/>
              <a:t>multi</a:t>
            </a:r>
            <a:r>
              <a:rPr lang="nb-NO" dirty="0"/>
              <a:t>-sensor målsystem som gir:</a:t>
            </a:r>
          </a:p>
          <a:p>
            <a:pPr lvl="1"/>
            <a:r>
              <a:rPr lang="nb-NO" dirty="0"/>
              <a:t>Dronedeteksjon og observasjon av mål døgnkontinuerlig</a:t>
            </a:r>
          </a:p>
          <a:p>
            <a:pPr lvl="1"/>
            <a:r>
              <a:rPr lang="nb-NO" dirty="0"/>
              <a:t>Anti-drone kapasiteter</a:t>
            </a:r>
          </a:p>
          <a:p>
            <a:pPr lvl="2"/>
            <a:r>
              <a:rPr lang="nb-NO" dirty="0"/>
              <a:t>360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radar </a:t>
            </a:r>
          </a:p>
          <a:p>
            <a:pPr lvl="2"/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Elektro-optisk (EO) </a:t>
            </a:r>
            <a:r>
              <a:rPr lang="nb-NO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tracking</a:t>
            </a:r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og klassifisering</a:t>
            </a:r>
          </a:p>
          <a:p>
            <a:pPr lvl="3"/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TV-kamera</a:t>
            </a:r>
          </a:p>
          <a:p>
            <a:pPr lvl="3"/>
            <a:r>
              <a:rPr lang="nb-NO" dirty="0"/>
              <a:t>Termisk IR</a:t>
            </a:r>
          </a:p>
          <a:p>
            <a:pPr lvl="2"/>
            <a:r>
              <a:rPr lang="nb-NO" dirty="0"/>
              <a:t>RF jammer</a:t>
            </a:r>
          </a:p>
          <a:p>
            <a:pPr lvl="2"/>
            <a:r>
              <a:rPr lang="nb-NO" dirty="0"/>
              <a:t>Laser-avstandsmåler</a:t>
            </a:r>
          </a:p>
          <a:p>
            <a:pPr lvl="1"/>
            <a:r>
              <a:rPr lang="nb-NO" dirty="0"/>
              <a:t>Andre delsystemer (Integrert i systemet)</a:t>
            </a:r>
          </a:p>
          <a:p>
            <a:pPr lvl="2"/>
            <a:r>
              <a:rPr lang="nb-NO" dirty="0"/>
              <a:t>Radio </a:t>
            </a:r>
            <a:r>
              <a:rPr lang="nb-NO" dirty="0" err="1"/>
              <a:t>Frequency</a:t>
            </a:r>
            <a:r>
              <a:rPr lang="nb-NO" dirty="0"/>
              <a:t> </a:t>
            </a:r>
            <a:r>
              <a:rPr lang="nb-NO" dirty="0" err="1"/>
              <a:t>Direction</a:t>
            </a:r>
            <a:r>
              <a:rPr lang="nb-NO" dirty="0"/>
              <a:t> </a:t>
            </a:r>
            <a:r>
              <a:rPr lang="nb-NO" dirty="0" err="1"/>
              <a:t>Finder</a:t>
            </a:r>
            <a:r>
              <a:rPr lang="nb-NO" dirty="0"/>
              <a:t> (RFDF) </a:t>
            </a:r>
          </a:p>
          <a:p>
            <a:pPr lvl="2"/>
            <a:r>
              <a:rPr lang="nb-NO" dirty="0" err="1"/>
              <a:t>SquareHead</a:t>
            </a:r>
            <a:r>
              <a:rPr lang="nb-NO" dirty="0"/>
              <a:t> akustiske sensorer</a:t>
            </a:r>
          </a:p>
          <a:p>
            <a:pPr lvl="2"/>
            <a:r>
              <a:rPr lang="nb-NO" dirty="0"/>
              <a:t>Mobil jammer (LCS)</a:t>
            </a:r>
          </a:p>
          <a:p>
            <a:pPr lvl="2"/>
            <a:r>
              <a:rPr lang="nb-NO" dirty="0"/>
              <a:t>Tjoret drone (</a:t>
            </a:r>
            <a:r>
              <a:rPr lang="nb-NO" dirty="0" err="1"/>
              <a:t>Skyranger</a:t>
            </a:r>
            <a:r>
              <a:rPr lang="nb-NO" dirty="0"/>
              <a:t> R70) 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89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– EOD og </a:t>
            </a:r>
            <a:r>
              <a:rPr lang="nb-NO" dirty="0" err="1"/>
              <a:t>Surveillance</a:t>
            </a:r>
            <a:r>
              <a:rPr lang="nb-NO" dirty="0"/>
              <a:t> POD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923062-AA78-F344-E7AB-D241CA67AC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863"/>
          <a:stretch/>
        </p:blipFill>
        <p:spPr>
          <a:xfrm>
            <a:off x="625475" y="1657295"/>
            <a:ext cx="4161855" cy="2380239"/>
          </a:xfrm>
          <a:prstGeom prst="rect">
            <a:avLst/>
          </a:prstGeom>
        </p:spPr>
      </p:pic>
      <p:graphicFrame>
        <p:nvGraphicFramePr>
          <p:cNvPr id="5" name="Table 12">
            <a:extLst>
              <a:ext uri="{FF2B5EF4-FFF2-40B4-BE49-F238E27FC236}">
                <a16:creationId xmlns:a16="http://schemas.microsoft.com/office/drawing/2014/main" id="{A6C56AAF-43E6-83F8-7792-F3329CE20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240540"/>
              </p:ext>
            </p:extLst>
          </p:nvPr>
        </p:nvGraphicFramePr>
        <p:xfrm>
          <a:off x="5398548" y="1427141"/>
          <a:ext cx="2602452" cy="3344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906">
                  <a:extLst>
                    <a:ext uri="{9D8B030D-6E8A-4147-A177-3AD203B41FA5}">
                      <a16:colId xmlns:a16="http://schemas.microsoft.com/office/drawing/2014/main" val="2542354479"/>
                    </a:ext>
                  </a:extLst>
                </a:gridCol>
                <a:gridCol w="2148546">
                  <a:extLst>
                    <a:ext uri="{9D8B030D-6E8A-4147-A177-3AD203B41FA5}">
                      <a16:colId xmlns:a16="http://schemas.microsoft.com/office/drawing/2014/main" val="3883259760"/>
                    </a:ext>
                  </a:extLst>
                </a:gridCol>
              </a:tblGrid>
              <a:tr h="239831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958122"/>
                  </a:ext>
                </a:extLst>
              </a:tr>
              <a:tr h="414254"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LEDA-T500 FHD daylight TV camera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83530"/>
                  </a:ext>
                </a:extLst>
              </a:tr>
              <a:tr h="414254"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Cheet</a:t>
                      </a:r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IR-L MWIR camera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74122"/>
                  </a:ext>
                </a:extLst>
              </a:tr>
              <a:tr h="414254"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Hensoldt</a:t>
                      </a:r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LP17D Laser Range Finder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583069"/>
                  </a:ext>
                </a:extLst>
              </a:tr>
              <a:tr h="763099"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Rhinemetall</a:t>
                      </a:r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Twinbeam</a:t>
                      </a:r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Laser</a:t>
                      </a:r>
                      <a:b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Fitted for C-UAS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034921"/>
                  </a:ext>
                </a:extLst>
              </a:tr>
              <a:tr h="588676"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Surveillance pod payload junction box – Charm 100Nx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374641"/>
                  </a:ext>
                </a:extLst>
              </a:tr>
              <a:tr h="414254"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Payload fan assembly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274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2864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– EOD (</a:t>
            </a:r>
            <a:r>
              <a:rPr lang="nb-NO" dirty="0" err="1"/>
              <a:t>Electro</a:t>
            </a:r>
            <a:r>
              <a:rPr lang="nb-NO" dirty="0"/>
              <a:t> </a:t>
            </a:r>
            <a:r>
              <a:rPr lang="nb-NO" dirty="0" err="1"/>
              <a:t>optical</a:t>
            </a:r>
            <a:r>
              <a:rPr lang="nb-NO" dirty="0"/>
              <a:t> </a:t>
            </a:r>
            <a:r>
              <a:rPr lang="nb-NO" dirty="0" err="1"/>
              <a:t>director</a:t>
            </a:r>
            <a:r>
              <a:rPr lang="nb-NO" dirty="0"/>
              <a:t>)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1"/>
            <a:ext cx="3436938" cy="2825152"/>
          </a:xfrm>
        </p:spPr>
        <p:txBody>
          <a:bodyPr>
            <a:normAutofit/>
          </a:bodyPr>
          <a:lstStyle/>
          <a:p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</a:rPr>
              <a:t>Kapabel for kontinuerlig 360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º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rotasjon</a:t>
            </a:r>
            <a:endParaRPr lang="en-GB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Vertikale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begrensninger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på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-10º ned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og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+65º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opp</a:t>
            </a:r>
            <a:endParaRPr lang="en-GB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Digital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løsning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som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kun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trenger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strøm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og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ethernet for å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kontrolleres</a:t>
            </a:r>
            <a:endParaRPr lang="nb-NO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15">
            <a:extLst>
              <a:ext uri="{FF2B5EF4-FFF2-40B4-BE49-F238E27FC236}">
                <a16:creationId xmlns:a16="http://schemas.microsoft.com/office/drawing/2014/main" id="{9F864B3D-0BD1-4EDB-04F7-E7A6A1E98B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300" y="1369266"/>
            <a:ext cx="1952581" cy="292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6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- TV kamera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0"/>
            <a:ext cx="3491182" cy="3374627"/>
          </a:xfrm>
        </p:spPr>
        <p:txBody>
          <a:bodyPr>
            <a:normAutofit/>
          </a:bodyPr>
          <a:lstStyle/>
          <a:p>
            <a:r>
              <a:rPr lang="nb-NO" dirty="0"/>
              <a:t>Dagkameraet gir nær-IR kapabiliteter. Spektralsensitivteten inkluderer bølgelengder mellom 400nm til 950nm, og vil gjøre det mulig å se refleksjoner på laserpeker og IR-lasere</a:t>
            </a:r>
          </a:p>
          <a:p>
            <a:r>
              <a:rPr lang="nb-NO" dirty="0"/>
              <a:t>Horisontal FOV fra 0.75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º </a:t>
            </a:r>
            <a:r>
              <a:rPr lang="en-US" dirty="0" err="1"/>
              <a:t>på</a:t>
            </a:r>
            <a:r>
              <a:rPr lang="en-US" dirty="0"/>
              <a:t> det </a:t>
            </a:r>
            <a:r>
              <a:rPr lang="en-US" dirty="0" err="1"/>
              <a:t>smaleste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36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º </a:t>
            </a:r>
            <a:r>
              <a:rPr lang="en-US" dirty="0" err="1"/>
              <a:t>på</a:t>
            </a:r>
            <a:r>
              <a:rPr lang="en-US" dirty="0"/>
              <a:t> det </a:t>
            </a:r>
            <a:r>
              <a:rPr lang="en-US" dirty="0" err="1"/>
              <a:t>bredeste</a:t>
            </a:r>
            <a:endParaRPr lang="en-US" dirty="0"/>
          </a:p>
          <a:p>
            <a:r>
              <a:rPr lang="en-US" dirty="0" err="1"/>
              <a:t>Montert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Surveillance Pod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306FD5A0-06A6-65CB-574E-81C4D5512C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0485" y="1911875"/>
            <a:ext cx="2347728" cy="232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138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Systemoversikt- TI kamera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1"/>
            <a:ext cx="3591921" cy="2624113"/>
          </a:xfrm>
        </p:spPr>
        <p:txBody>
          <a:bodyPr>
            <a:normAutofit/>
          </a:bodyPr>
          <a:lstStyle/>
          <a:p>
            <a:r>
              <a:rPr lang="nb-NO" dirty="0"/>
              <a:t>Horisontal FOV på 1.7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º </a:t>
            </a:r>
            <a:r>
              <a:rPr lang="nb-NO" dirty="0"/>
              <a:t>på det smaleste til 24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º </a:t>
            </a:r>
            <a:r>
              <a:rPr lang="nb-NO" dirty="0"/>
              <a:t>på det bredeste</a:t>
            </a:r>
          </a:p>
          <a:p>
            <a:r>
              <a:rPr lang="nb-NO" dirty="0"/>
              <a:t>Montert på en tre-punkts svalehale for å justere optikken. </a:t>
            </a:r>
          </a:p>
          <a:p>
            <a:r>
              <a:rPr lang="nb-NO" dirty="0"/>
              <a:t>Også montert i </a:t>
            </a:r>
            <a:r>
              <a:rPr lang="nb-NO" dirty="0" err="1"/>
              <a:t>Surveillance</a:t>
            </a:r>
            <a:r>
              <a:rPr lang="nb-NO" dirty="0"/>
              <a:t> Pod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0C0DD6BA-D5C5-71B7-F79B-AB35F22E30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1590" y="1604064"/>
            <a:ext cx="2426835" cy="23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481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– Laser-avstandsmåler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1"/>
            <a:ext cx="3274206" cy="2624113"/>
          </a:xfrm>
        </p:spPr>
        <p:txBody>
          <a:bodyPr>
            <a:normAutofit/>
          </a:bodyPr>
          <a:lstStyle/>
          <a:p>
            <a:r>
              <a:rPr lang="nb-NO" dirty="0"/>
              <a:t>Har en range fra 80m – 19,999m og en treffsikkerhet på +- 5m</a:t>
            </a:r>
          </a:p>
          <a:p>
            <a:r>
              <a:rPr lang="nb-NO" dirty="0"/>
              <a:t>Klasse 1 laser</a:t>
            </a:r>
          </a:p>
          <a:p>
            <a:r>
              <a:rPr lang="nb-NO" dirty="0"/>
              <a:t>Også montert i </a:t>
            </a:r>
            <a:r>
              <a:rPr lang="nb-NO" dirty="0" err="1"/>
              <a:t>Surveillance</a:t>
            </a:r>
            <a:r>
              <a:rPr lang="nb-NO" dirty="0"/>
              <a:t> Pod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79AFEF3D-8A03-C0D4-7AB6-BFF45BC74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6814" y="1362167"/>
            <a:ext cx="3102767" cy="256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63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– Charm 100Nx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1"/>
            <a:ext cx="3305204" cy="3599353"/>
          </a:xfrm>
        </p:spPr>
        <p:txBody>
          <a:bodyPr>
            <a:normAutofit/>
          </a:bodyPr>
          <a:lstStyle/>
          <a:p>
            <a:r>
              <a:rPr lang="nb-NO" dirty="0"/>
              <a:t>Charm 100Nx er en innebygd prosessor med høy ytelse og FPGA.</a:t>
            </a:r>
          </a:p>
          <a:p>
            <a:r>
              <a:rPr lang="nb-NO" dirty="0"/>
              <a:t>Primærfunksjonene er:</a:t>
            </a:r>
          </a:p>
          <a:p>
            <a:pPr lvl="1"/>
            <a:r>
              <a:rPr lang="nb-NO" dirty="0"/>
              <a:t>Prosessere analog og digital video fra sensorer og distribuere over Ethernet til operatørdisplayet</a:t>
            </a:r>
          </a:p>
          <a:p>
            <a:pPr lvl="1"/>
            <a:r>
              <a:rPr lang="nb-NO" dirty="0"/>
              <a:t>Kontrollere EOD når det nyttes </a:t>
            </a:r>
            <a:r>
              <a:rPr lang="nb-NO" dirty="0" err="1"/>
              <a:t>videotrack</a:t>
            </a:r>
            <a:r>
              <a:rPr lang="nb-NO" dirty="0"/>
              <a:t> modus</a:t>
            </a:r>
          </a:p>
          <a:p>
            <a:pPr lvl="1"/>
            <a:r>
              <a:rPr lang="nb-NO" dirty="0"/>
              <a:t>Bildefusjonsmuligheter</a:t>
            </a:r>
          </a:p>
          <a:p>
            <a:pPr lvl="1"/>
            <a:r>
              <a:rPr lang="nb-NO" dirty="0"/>
              <a:t>Mål klassifiseringskapabilitet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9DF17D-9128-E164-6F48-7D5A15F8FA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735" y="1522350"/>
            <a:ext cx="4179761" cy="209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11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Systemoversikt- Radar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1"/>
            <a:ext cx="2925494" cy="3506363"/>
          </a:xfrm>
        </p:spPr>
        <p:txBody>
          <a:bodyPr>
            <a:normAutofit/>
          </a:bodyPr>
          <a:lstStyle/>
          <a:p>
            <a:r>
              <a:rPr lang="nb-NO" dirty="0"/>
              <a:t>Systemet har 4 </a:t>
            </a:r>
            <a:r>
              <a:rPr lang="nb-NO" dirty="0" err="1"/>
              <a:t>Echodyne</a:t>
            </a:r>
            <a:r>
              <a:rPr lang="nb-NO" dirty="0"/>
              <a:t> 3D Micro Doppler Radarer som gir 360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º </a:t>
            </a:r>
            <a:r>
              <a:rPr lang="nb-NO" dirty="0"/>
              <a:t>dekning</a:t>
            </a:r>
          </a:p>
          <a:p>
            <a:pPr lvl="1"/>
            <a:r>
              <a:rPr lang="nb-NO" dirty="0"/>
              <a:t>Opererer på KU-båndet</a:t>
            </a:r>
          </a:p>
          <a:p>
            <a:pPr lvl="1"/>
            <a:r>
              <a:rPr lang="nb-NO" dirty="0"/>
              <a:t>FOV på 130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º </a:t>
            </a:r>
            <a:r>
              <a:rPr lang="nb-NO" dirty="0"/>
              <a:t>horisontalt og 90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º </a:t>
            </a:r>
            <a:r>
              <a:rPr lang="nb-NO" dirty="0"/>
              <a:t>vertikalt</a:t>
            </a:r>
          </a:p>
          <a:p>
            <a:pPr lvl="1"/>
            <a:r>
              <a:rPr lang="nb-NO" dirty="0"/>
              <a:t>Droneklassifiseringskapabilitet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58A714A6-9236-876B-59A1-49225DACC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5843" y="1375604"/>
            <a:ext cx="2773066" cy="285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6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– RF </a:t>
            </a:r>
            <a:r>
              <a:rPr lang="nb-NO" dirty="0" err="1"/>
              <a:t>Defeat</a:t>
            </a:r>
            <a:r>
              <a:rPr lang="nb-NO" dirty="0"/>
              <a:t> (Jammer)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1"/>
            <a:ext cx="3018484" cy="350636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Jammeren består av 4 antenner som monteres på EOD</a:t>
            </a:r>
          </a:p>
          <a:p>
            <a:r>
              <a:rPr lang="nb-NO" dirty="0"/>
              <a:t>Kan ta følgende bånd:</a:t>
            </a:r>
          </a:p>
          <a:p>
            <a:pPr lvl="1"/>
            <a:r>
              <a:rPr lang="nb-NO" dirty="0"/>
              <a:t>GNSS Høy og Lav</a:t>
            </a:r>
          </a:p>
          <a:p>
            <a:pPr lvl="1"/>
            <a:r>
              <a:rPr lang="nb-NO" dirty="0"/>
              <a:t>433 MHz</a:t>
            </a:r>
          </a:p>
          <a:p>
            <a:pPr lvl="1"/>
            <a:r>
              <a:rPr lang="nb-NO" dirty="0"/>
              <a:t>915 MHz</a:t>
            </a:r>
          </a:p>
          <a:p>
            <a:pPr lvl="2"/>
            <a:r>
              <a:rPr lang="nb-NO" dirty="0"/>
              <a:t>Fra 902MHz – 928 MHz</a:t>
            </a:r>
          </a:p>
          <a:p>
            <a:pPr lvl="1"/>
            <a:r>
              <a:rPr lang="nb-NO" dirty="0"/>
              <a:t>2.4 GHz ISM</a:t>
            </a:r>
          </a:p>
          <a:p>
            <a:pPr lvl="2"/>
            <a:r>
              <a:rPr lang="nb-NO" dirty="0"/>
              <a:t>Inkludert </a:t>
            </a:r>
            <a:r>
              <a:rPr lang="nb-NO" dirty="0" err="1"/>
              <a:t>WiFi</a:t>
            </a:r>
            <a:r>
              <a:rPr lang="nb-NO" dirty="0"/>
              <a:t> – 2.4 GHz – 2.49 GHz</a:t>
            </a:r>
          </a:p>
          <a:p>
            <a:pPr lvl="1"/>
            <a:r>
              <a:rPr lang="nb-NO" dirty="0"/>
              <a:t>5.8 GHz ISM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3" descr="A close-up of a machine&#10;&#10;Description automatically generated">
            <a:extLst>
              <a:ext uri="{FF2B5EF4-FFF2-40B4-BE49-F238E27FC236}">
                <a16:creationId xmlns:a16="http://schemas.microsoft.com/office/drawing/2014/main" id="{0CC09DF6-CBBA-E59A-407D-53FF9103E8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1640" y="1403175"/>
            <a:ext cx="3092304" cy="242948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D52C2A63-9728-52FD-8581-026B7A858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494" y="0"/>
            <a:ext cx="1002506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014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– Switch Box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0"/>
            <a:ext cx="3080477" cy="2723699"/>
          </a:xfrm>
        </p:spPr>
        <p:txBody>
          <a:bodyPr>
            <a:normAutofit/>
          </a:bodyPr>
          <a:lstStyle/>
          <a:p>
            <a:r>
              <a:rPr lang="nb-NO" dirty="0"/>
              <a:t>Switch </a:t>
            </a:r>
            <a:r>
              <a:rPr lang="nb-NO" dirty="0" err="1"/>
              <a:t>boxen</a:t>
            </a:r>
            <a:r>
              <a:rPr lang="nb-NO" dirty="0"/>
              <a:t> gir strøm til de ulike systemene</a:t>
            </a:r>
          </a:p>
          <a:p>
            <a:pPr marL="505198" indent="-457200">
              <a:buFont typeface="+mj-lt"/>
              <a:buAutoNum type="arabicPeriod"/>
            </a:pPr>
            <a:r>
              <a:rPr lang="nb-NO" dirty="0"/>
              <a:t>Main System Power Switch</a:t>
            </a:r>
          </a:p>
          <a:p>
            <a:pPr marL="532786" lvl="1" indent="0">
              <a:buNone/>
            </a:pPr>
            <a:r>
              <a:rPr lang="nb-NO" dirty="0"/>
              <a:t>Gir strøm til EOD, TV kamera og LRF</a:t>
            </a:r>
          </a:p>
          <a:p>
            <a:pPr marL="505198" indent="-457200">
              <a:buFont typeface="+mj-lt"/>
              <a:buAutoNum type="arabicPeriod"/>
            </a:pPr>
            <a:r>
              <a:rPr lang="nb-NO" dirty="0"/>
              <a:t>Gir strøm til radarene</a:t>
            </a:r>
          </a:p>
          <a:p>
            <a:pPr marL="505198" indent="-457200">
              <a:buFont typeface="+mj-lt"/>
              <a:buAutoNum type="arabicPeriod"/>
            </a:pPr>
            <a:r>
              <a:rPr lang="nb-NO" dirty="0"/>
              <a:t>Gir strøm til laserpeker</a:t>
            </a:r>
          </a:p>
          <a:p>
            <a:pPr marL="532786" lvl="1" indent="0">
              <a:buNone/>
            </a:pPr>
            <a:r>
              <a:rPr lang="nb-NO" dirty="0">
                <a:solidFill>
                  <a:srgbClr val="FF0000"/>
                </a:solidFill>
              </a:rPr>
              <a:t>Ikke montert på C-UAS</a:t>
            </a:r>
          </a:p>
          <a:p>
            <a:pPr marL="505198" indent="-457200">
              <a:buFont typeface="+mj-lt"/>
              <a:buAutoNum type="arabicPeriod"/>
            </a:pPr>
            <a:r>
              <a:rPr lang="nb-NO" dirty="0">
                <a:solidFill>
                  <a:schemeClr val="tx1"/>
                </a:solidFill>
              </a:rPr>
              <a:t>Armerer RF </a:t>
            </a:r>
            <a:r>
              <a:rPr lang="nb-NO" dirty="0" err="1">
                <a:solidFill>
                  <a:schemeClr val="tx1"/>
                </a:solidFill>
              </a:rPr>
              <a:t>Defeat</a:t>
            </a:r>
            <a:endParaRPr lang="nb-NO" dirty="0">
              <a:solidFill>
                <a:schemeClr val="tx1"/>
              </a:solidFill>
            </a:endParaRP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8" descr="A close-up of a grey box with red switches&#10;&#10;Description automatically generated">
            <a:extLst>
              <a:ext uri="{FF2B5EF4-FFF2-40B4-BE49-F238E27FC236}">
                <a16:creationId xmlns:a16="http://schemas.microsoft.com/office/drawing/2014/main" id="{3E2D7E24-D03C-470B-E302-1FC6B59D22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26" b="13439"/>
          <a:stretch/>
        </p:blipFill>
        <p:spPr>
          <a:xfrm>
            <a:off x="5928101" y="1305860"/>
            <a:ext cx="2224513" cy="3457221"/>
          </a:xfrm>
          <a:prstGeom prst="rect">
            <a:avLst/>
          </a:prstGeom>
        </p:spPr>
      </p:pic>
      <p:sp>
        <p:nvSpPr>
          <p:cNvPr id="5" name="Oval 10">
            <a:extLst>
              <a:ext uri="{FF2B5EF4-FFF2-40B4-BE49-F238E27FC236}">
                <a16:creationId xmlns:a16="http://schemas.microsoft.com/office/drawing/2014/main" id="{D2344A0D-F660-2318-1D33-728F36D4942A}"/>
              </a:ext>
            </a:extLst>
          </p:cNvPr>
          <p:cNvSpPr/>
          <p:nvPr/>
        </p:nvSpPr>
        <p:spPr>
          <a:xfrm>
            <a:off x="6436090" y="3542398"/>
            <a:ext cx="819700" cy="37238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10">
            <a:extLst>
              <a:ext uri="{FF2B5EF4-FFF2-40B4-BE49-F238E27FC236}">
                <a16:creationId xmlns:a16="http://schemas.microsoft.com/office/drawing/2014/main" id="{83041980-1DAD-F0FF-1165-6644239344C0}"/>
              </a:ext>
            </a:extLst>
          </p:cNvPr>
          <p:cNvSpPr/>
          <p:nvPr/>
        </p:nvSpPr>
        <p:spPr>
          <a:xfrm>
            <a:off x="6414387" y="3136056"/>
            <a:ext cx="980354" cy="3123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10">
            <a:extLst>
              <a:ext uri="{FF2B5EF4-FFF2-40B4-BE49-F238E27FC236}">
                <a16:creationId xmlns:a16="http://schemas.microsoft.com/office/drawing/2014/main" id="{D3803BF7-8870-3234-494D-AD6271CADF4F}"/>
              </a:ext>
            </a:extLst>
          </p:cNvPr>
          <p:cNvSpPr/>
          <p:nvPr/>
        </p:nvSpPr>
        <p:spPr>
          <a:xfrm>
            <a:off x="6436090" y="2725350"/>
            <a:ext cx="958651" cy="3699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10">
            <a:extLst>
              <a:ext uri="{FF2B5EF4-FFF2-40B4-BE49-F238E27FC236}">
                <a16:creationId xmlns:a16="http://schemas.microsoft.com/office/drawing/2014/main" id="{39992B66-59A6-FDAC-8919-4AC78C3F376D}"/>
              </a:ext>
            </a:extLst>
          </p:cNvPr>
          <p:cNvSpPr/>
          <p:nvPr/>
        </p:nvSpPr>
        <p:spPr>
          <a:xfrm>
            <a:off x="6519517" y="2199363"/>
            <a:ext cx="1041679" cy="4505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55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- Håndkontroller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2"/>
            <a:ext cx="3312952" cy="2196756"/>
          </a:xfrm>
        </p:spPr>
        <p:txBody>
          <a:bodyPr>
            <a:normAutofit/>
          </a:bodyPr>
          <a:lstStyle/>
          <a:p>
            <a:r>
              <a:rPr lang="nb-NO" dirty="0"/>
              <a:t>Lar operatøren kontrollere masten manuelt. Den har følgende:</a:t>
            </a:r>
          </a:p>
          <a:p>
            <a:pPr lvl="1"/>
            <a:r>
              <a:rPr lang="nb-NO" dirty="0"/>
              <a:t>9 programmerbare knapper</a:t>
            </a:r>
          </a:p>
          <a:p>
            <a:pPr lvl="1"/>
            <a:r>
              <a:rPr lang="nb-NO" dirty="0"/>
              <a:t>4-posisjons knotter</a:t>
            </a:r>
          </a:p>
          <a:p>
            <a:pPr lvl="1"/>
            <a:r>
              <a:rPr lang="nb-NO" dirty="0"/>
              <a:t>2-akse joystick</a:t>
            </a:r>
          </a:p>
          <a:p>
            <a:pPr lvl="1"/>
            <a:r>
              <a:rPr lang="nb-NO" dirty="0"/>
              <a:t>Rød knapp til laserpeker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92858D-62F9-8F97-6471-922CC9186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19" y="1428186"/>
            <a:ext cx="3603357" cy="207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149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- </a:t>
            </a:r>
            <a:r>
              <a:rPr lang="nb-NO" dirty="0" err="1"/>
              <a:t>Datarack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1" y="1305861"/>
            <a:ext cx="3436939" cy="3529610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Dataracket huser komponentene som gir systemet strøm og kontroll</a:t>
            </a:r>
          </a:p>
          <a:p>
            <a:pPr lvl="1"/>
            <a:r>
              <a:rPr lang="nb-NO" dirty="0"/>
              <a:t>Rack PSU</a:t>
            </a:r>
          </a:p>
          <a:p>
            <a:pPr lvl="2"/>
            <a:r>
              <a:rPr lang="nb-NO" dirty="0"/>
              <a:t>Hovedstrømmen for EOD, Radar, RF </a:t>
            </a:r>
            <a:r>
              <a:rPr lang="nb-NO" dirty="0" err="1"/>
              <a:t>Defeat</a:t>
            </a:r>
            <a:r>
              <a:rPr lang="nb-NO" dirty="0"/>
              <a:t> og annet utstyr</a:t>
            </a:r>
          </a:p>
          <a:p>
            <a:pPr lvl="1"/>
            <a:r>
              <a:rPr lang="nb-NO" dirty="0"/>
              <a:t>RJB – Rack Junction Box</a:t>
            </a:r>
          </a:p>
          <a:p>
            <a:pPr lvl="2"/>
            <a:r>
              <a:rPr lang="nb-NO" dirty="0"/>
              <a:t>Gir strømfiltreringsbeskyttelse og dataruting</a:t>
            </a:r>
          </a:p>
          <a:p>
            <a:pPr lvl="1"/>
            <a:r>
              <a:rPr lang="nb-NO" dirty="0"/>
              <a:t>PC og Ethernet Switch</a:t>
            </a:r>
          </a:p>
          <a:p>
            <a:pPr lvl="2"/>
            <a:r>
              <a:rPr lang="nb-NO" dirty="0"/>
              <a:t>Ligger bak panelet, ingen deler som skal opereres av operatør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5450A5-8FCB-8156-C20E-9FFF11FB3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9705" y="285712"/>
            <a:ext cx="2210452" cy="4756748"/>
          </a:xfrm>
          <a:prstGeom prst="rect">
            <a:avLst/>
          </a:prstGeom>
        </p:spPr>
      </p:pic>
      <p:sp>
        <p:nvSpPr>
          <p:cNvPr id="5" name="Oval 8">
            <a:extLst>
              <a:ext uri="{FF2B5EF4-FFF2-40B4-BE49-F238E27FC236}">
                <a16:creationId xmlns:a16="http://schemas.microsoft.com/office/drawing/2014/main" id="{6BA6B5B9-905E-CF0D-5621-2E0A90FC70D5}"/>
              </a:ext>
            </a:extLst>
          </p:cNvPr>
          <p:cNvSpPr/>
          <p:nvPr/>
        </p:nvSpPr>
        <p:spPr>
          <a:xfrm>
            <a:off x="6648121" y="317690"/>
            <a:ext cx="2133620" cy="11690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DC49F7A7-CF5D-0CDF-8463-F5656E221FAC}"/>
              </a:ext>
            </a:extLst>
          </p:cNvPr>
          <p:cNvSpPr/>
          <p:nvPr/>
        </p:nvSpPr>
        <p:spPr>
          <a:xfrm>
            <a:off x="6780667" y="1640692"/>
            <a:ext cx="1868527" cy="93105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831BAF-4381-DA3E-88ED-94A8FF28B642}"/>
              </a:ext>
            </a:extLst>
          </p:cNvPr>
          <p:cNvSpPr/>
          <p:nvPr/>
        </p:nvSpPr>
        <p:spPr>
          <a:xfrm>
            <a:off x="6885859" y="2799084"/>
            <a:ext cx="1658142" cy="9310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01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– Rack PSU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2"/>
            <a:ext cx="3436938" cy="3445526"/>
          </a:xfrm>
        </p:spPr>
        <p:txBody>
          <a:bodyPr>
            <a:normAutofit fontScale="92500"/>
          </a:bodyPr>
          <a:lstStyle/>
          <a:p>
            <a:r>
              <a:rPr lang="nb-NO" dirty="0"/>
              <a:t>Rack PSU-en tar AC strøm og konverter til DC for systemets deler</a:t>
            </a:r>
          </a:p>
          <a:p>
            <a:pPr lvl="1"/>
            <a:r>
              <a:rPr lang="nb-NO" dirty="0"/>
              <a:t>Mains </a:t>
            </a:r>
          </a:p>
          <a:p>
            <a:pPr lvl="2"/>
            <a:r>
              <a:rPr lang="nb-NO" dirty="0"/>
              <a:t>Gir strøm til EOD, </a:t>
            </a:r>
            <a:r>
              <a:rPr lang="nb-NO" dirty="0" err="1"/>
              <a:t>Payloads</a:t>
            </a:r>
            <a:r>
              <a:rPr lang="nb-NO" dirty="0"/>
              <a:t> og Radarer</a:t>
            </a:r>
          </a:p>
          <a:p>
            <a:pPr lvl="1"/>
            <a:r>
              <a:rPr lang="nb-NO" dirty="0"/>
              <a:t>ECS </a:t>
            </a:r>
          </a:p>
          <a:p>
            <a:pPr lvl="2"/>
            <a:r>
              <a:rPr lang="nb-NO" dirty="0"/>
              <a:t>Gir strøm til RF-</a:t>
            </a:r>
            <a:r>
              <a:rPr lang="nb-NO" dirty="0" err="1"/>
              <a:t>Defeat</a:t>
            </a:r>
            <a:endParaRPr lang="nb-NO" dirty="0"/>
          </a:p>
          <a:p>
            <a:pPr lvl="1"/>
            <a:r>
              <a:rPr lang="nb-NO" dirty="0"/>
              <a:t>PC On/</a:t>
            </a:r>
            <a:r>
              <a:rPr lang="nb-NO" dirty="0" err="1"/>
              <a:t>Off</a:t>
            </a:r>
            <a:endParaRPr lang="nb-NO" dirty="0"/>
          </a:p>
          <a:p>
            <a:pPr lvl="2"/>
            <a:r>
              <a:rPr lang="nb-NO" dirty="0"/>
              <a:t>Gir strøm til PC og Ethernet </a:t>
            </a:r>
            <a:r>
              <a:rPr lang="nb-NO" dirty="0" err="1"/>
              <a:t>Switchen</a:t>
            </a:r>
            <a:endParaRPr lang="nb-NO" dirty="0"/>
          </a:p>
          <a:p>
            <a:pPr lvl="1"/>
            <a:r>
              <a:rPr lang="nb-NO" dirty="0"/>
              <a:t>Mast </a:t>
            </a:r>
            <a:r>
              <a:rPr lang="nb-NO" dirty="0" err="1"/>
              <a:t>Controll</a:t>
            </a:r>
            <a:r>
              <a:rPr lang="nb-NO" dirty="0"/>
              <a:t> </a:t>
            </a:r>
          </a:p>
          <a:p>
            <a:pPr lvl="2"/>
            <a:r>
              <a:rPr lang="nb-NO" dirty="0"/>
              <a:t>Kontrollerer masten opp og ned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ECE313-435F-19B5-DFBA-603FD3040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715" y="1625347"/>
            <a:ext cx="4073051" cy="2187236"/>
          </a:xfrm>
          <a:prstGeom prst="rect">
            <a:avLst/>
          </a:prstGeom>
        </p:spPr>
      </p:pic>
      <p:sp>
        <p:nvSpPr>
          <p:cNvPr id="5" name="Oval 8">
            <a:extLst>
              <a:ext uri="{FF2B5EF4-FFF2-40B4-BE49-F238E27FC236}">
                <a16:creationId xmlns:a16="http://schemas.microsoft.com/office/drawing/2014/main" id="{C8030BD2-7682-F6D3-A7AB-75E558972E3A}"/>
              </a:ext>
            </a:extLst>
          </p:cNvPr>
          <p:cNvSpPr/>
          <p:nvPr/>
        </p:nvSpPr>
        <p:spPr>
          <a:xfrm>
            <a:off x="5393223" y="1840977"/>
            <a:ext cx="728607" cy="691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3E43228B-2E51-C389-66BB-8D23427FF127}"/>
              </a:ext>
            </a:extLst>
          </p:cNvPr>
          <p:cNvSpPr/>
          <p:nvPr/>
        </p:nvSpPr>
        <p:spPr>
          <a:xfrm>
            <a:off x="6227034" y="1840977"/>
            <a:ext cx="728607" cy="691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29A526-D4B1-242B-FCB9-98DB05575C6D}"/>
              </a:ext>
            </a:extLst>
          </p:cNvPr>
          <p:cNvSpPr/>
          <p:nvPr/>
        </p:nvSpPr>
        <p:spPr>
          <a:xfrm>
            <a:off x="7146245" y="1742822"/>
            <a:ext cx="728607" cy="691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054F1AD9-7FE0-F876-E790-95A9A39BD5D5}"/>
              </a:ext>
            </a:extLst>
          </p:cNvPr>
          <p:cNvSpPr/>
          <p:nvPr/>
        </p:nvSpPr>
        <p:spPr>
          <a:xfrm>
            <a:off x="7980056" y="1840977"/>
            <a:ext cx="728607" cy="691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78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– Mast </a:t>
            </a:r>
            <a:r>
              <a:rPr lang="nb-NO" dirty="0" err="1"/>
              <a:t>Controll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1"/>
            <a:ext cx="3297453" cy="3366878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UP</a:t>
            </a:r>
          </a:p>
          <a:p>
            <a:pPr lvl="1"/>
            <a:r>
              <a:rPr lang="nb-NO" dirty="0"/>
              <a:t>Viser at operatøren har valgt å heve masten</a:t>
            </a:r>
          </a:p>
          <a:p>
            <a:r>
              <a:rPr lang="nb-NO" dirty="0"/>
              <a:t>DOWN</a:t>
            </a:r>
          </a:p>
          <a:p>
            <a:pPr lvl="1"/>
            <a:r>
              <a:rPr lang="nb-NO" dirty="0"/>
              <a:t>Viser at operatør har valgt å senke masten</a:t>
            </a:r>
          </a:p>
          <a:p>
            <a:r>
              <a:rPr lang="nb-NO" dirty="0"/>
              <a:t>MAST AT PRESS</a:t>
            </a:r>
          </a:p>
          <a:p>
            <a:pPr lvl="1"/>
            <a:r>
              <a:rPr lang="nb-NO" dirty="0"/>
              <a:t>Indikerer at masten har nok trykk og man kan operere systemet som normalt</a:t>
            </a:r>
          </a:p>
          <a:p>
            <a:r>
              <a:rPr lang="nb-NO" dirty="0"/>
              <a:t>MAST BELOW PRESS</a:t>
            </a:r>
          </a:p>
          <a:p>
            <a:pPr lvl="1"/>
            <a:r>
              <a:rPr lang="nb-NO" dirty="0"/>
              <a:t>Indikerer at masten ikke har trykk nok til å operere normalt. Noe funksjonalitet vil bli borte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1CE001D8-976E-AC1B-A4CF-B2C524C36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5686" y="1375011"/>
            <a:ext cx="2916399" cy="3228577"/>
          </a:xfrm>
          <a:prstGeom prst="rect">
            <a:avLst/>
          </a:prstGeom>
        </p:spPr>
      </p:pic>
      <p:sp>
        <p:nvSpPr>
          <p:cNvPr id="5" name="Oval 8">
            <a:extLst>
              <a:ext uri="{FF2B5EF4-FFF2-40B4-BE49-F238E27FC236}">
                <a16:creationId xmlns:a16="http://schemas.microsoft.com/office/drawing/2014/main" id="{19B4E2F7-6648-D06A-7B4E-1159F0780AAA}"/>
              </a:ext>
            </a:extLst>
          </p:cNvPr>
          <p:cNvSpPr/>
          <p:nvPr/>
        </p:nvSpPr>
        <p:spPr>
          <a:xfrm>
            <a:off x="6088519" y="1640845"/>
            <a:ext cx="738486" cy="7303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3E02FF57-C1F3-7F62-AC83-B661D2E92C6B}"/>
              </a:ext>
            </a:extLst>
          </p:cNvPr>
          <p:cNvSpPr/>
          <p:nvPr/>
        </p:nvSpPr>
        <p:spPr>
          <a:xfrm>
            <a:off x="6896744" y="1584128"/>
            <a:ext cx="1371601" cy="7940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9B9E3E3-48DE-3C64-26B7-F6B6B02542B4}"/>
              </a:ext>
            </a:extLst>
          </p:cNvPr>
          <p:cNvSpPr/>
          <p:nvPr/>
        </p:nvSpPr>
        <p:spPr>
          <a:xfrm>
            <a:off x="6931320" y="2523640"/>
            <a:ext cx="1171256" cy="9479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4F337F9C-ADEA-AC0B-D427-19F284D46F9F}"/>
              </a:ext>
            </a:extLst>
          </p:cNvPr>
          <p:cNvSpPr/>
          <p:nvPr/>
        </p:nvSpPr>
        <p:spPr>
          <a:xfrm>
            <a:off x="6088518" y="3584196"/>
            <a:ext cx="808227" cy="7940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21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Systemoversikt – Rack Junction Box 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Heimevernets skole- og kompetansesenter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135062" y="1305861"/>
            <a:ext cx="3498931" cy="3583854"/>
          </a:xfrm>
        </p:spPr>
        <p:txBody>
          <a:bodyPr>
            <a:normAutofit lnSpcReduction="10000"/>
          </a:bodyPr>
          <a:lstStyle/>
          <a:p>
            <a:r>
              <a:rPr lang="nb-NO" dirty="0"/>
              <a:t>CB-1 – 1A – Spare</a:t>
            </a:r>
          </a:p>
          <a:p>
            <a:r>
              <a:rPr lang="nb-NO" dirty="0"/>
              <a:t>CB-2 – 1A – Spare</a:t>
            </a:r>
          </a:p>
          <a:p>
            <a:r>
              <a:rPr lang="nb-NO" dirty="0"/>
              <a:t>CB-3 – 1A – </a:t>
            </a:r>
            <a:r>
              <a:rPr lang="nb-NO" dirty="0" err="1"/>
              <a:t>Internal</a:t>
            </a:r>
            <a:r>
              <a:rPr lang="nb-NO" dirty="0"/>
              <a:t> Logic Supply</a:t>
            </a:r>
          </a:p>
          <a:p>
            <a:r>
              <a:rPr lang="nb-NO" dirty="0"/>
              <a:t>CB-4 – 35A – Radar Supply</a:t>
            </a:r>
          </a:p>
          <a:p>
            <a:r>
              <a:rPr lang="nb-NO" dirty="0"/>
              <a:t>CB-5 – 5A – IMU Supply</a:t>
            </a:r>
          </a:p>
          <a:p>
            <a:r>
              <a:rPr lang="nb-NO" dirty="0"/>
              <a:t>CB-6 – 7.5A – PLT Logic Supply</a:t>
            </a:r>
          </a:p>
          <a:p>
            <a:r>
              <a:rPr lang="nb-NO" dirty="0"/>
              <a:t>CB-7 – 3A – Laser Supply</a:t>
            </a:r>
          </a:p>
          <a:p>
            <a:r>
              <a:rPr lang="nb-NO" dirty="0"/>
              <a:t>CB-8 – 20A – PLT </a:t>
            </a:r>
            <a:r>
              <a:rPr lang="nb-NO" dirty="0" err="1"/>
              <a:t>Actuator</a:t>
            </a:r>
            <a:r>
              <a:rPr lang="nb-NO" dirty="0"/>
              <a:t> Supply</a:t>
            </a:r>
          </a:p>
          <a:p>
            <a:r>
              <a:rPr lang="nb-NO" dirty="0"/>
              <a:t>CB-9 – 30A – PLT </a:t>
            </a:r>
            <a:r>
              <a:rPr lang="nb-NO" dirty="0" err="1"/>
              <a:t>Payload</a:t>
            </a:r>
            <a:r>
              <a:rPr lang="nb-NO" dirty="0"/>
              <a:t> Supply</a:t>
            </a:r>
          </a:p>
          <a:p>
            <a:r>
              <a:rPr lang="nb-NO" dirty="0"/>
              <a:t>CB-10 – 15A – Display Supply</a:t>
            </a:r>
          </a:p>
          <a:p>
            <a:r>
              <a:rPr lang="nb-NO" dirty="0"/>
              <a:t>CB-11 – 15A – GRIP Supply</a:t>
            </a:r>
          </a:p>
          <a:p>
            <a:r>
              <a:rPr lang="nb-NO" dirty="0"/>
              <a:t>CB-12 – 3A – RJB Fan Power</a:t>
            </a:r>
          </a:p>
          <a:p>
            <a:r>
              <a:rPr lang="nb-NO" dirty="0"/>
              <a:t>CB-13 – 3A – Switch Box Supply</a:t>
            </a:r>
          </a:p>
          <a:p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04" y="160805"/>
            <a:ext cx="402371" cy="4694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A8AFEF-5ACF-F1B1-FD65-661EE0DD5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993" y="2319441"/>
            <a:ext cx="4388323" cy="155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96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</p:spPr>
        <p:txBody>
          <a:bodyPr/>
          <a:lstStyle/>
          <a:p>
            <a:pPr>
              <a:defRPr/>
            </a:pPr>
            <a:r>
              <a:rPr lang="nb-NO" dirty="0"/>
              <a:t>Heimevernets våpenskole</a:t>
            </a:r>
          </a:p>
        </p:txBody>
      </p:sp>
      <p:sp>
        <p:nvSpPr>
          <p:cNvPr id="4" name="Tittel 2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</p:spPr>
        <p:txBody>
          <a:bodyPr/>
          <a:lstStyle/>
          <a:p>
            <a:r>
              <a:rPr lang="nb-NO" dirty="0"/>
              <a:t>Spørsmål?</a:t>
            </a:r>
          </a:p>
        </p:txBody>
      </p:sp>
    </p:spTree>
    <p:extLst>
      <p:ext uri="{BB962C8B-B14F-4D97-AF65-F5344CB8AC3E}">
        <p14:creationId xmlns:p14="http://schemas.microsoft.com/office/powerpoint/2010/main" val="1778695542"/>
      </p:ext>
    </p:extLst>
  </p:cSld>
  <p:clrMapOvr>
    <a:masterClrMapping/>
  </p:clrMapOvr>
</p:sld>
</file>

<file path=ppt/theme/theme1.xml><?xml version="1.0" encoding="utf-8"?>
<a:theme xmlns:a="http://schemas.openxmlformats.org/drawingml/2006/main" name="Innføring i forsvar - områdenivå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6E368535-8758-49D1-B127-2EE7F0645E80}"/>
    </a:ext>
  </a:extLst>
</a:theme>
</file>

<file path=ppt/theme/theme2.xml><?xml version="1.0" encoding="utf-8"?>
<a:theme xmlns:a="http://schemas.openxmlformats.org/drawingml/2006/main" name="Forsvaret_16-9_svart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90000"/>
            <a:lumOff val="10000"/>
          </a:schemeClr>
        </a:solidFill>
        <a:ln w="6350" cmpd="sng">
          <a:solidFill>
            <a:schemeClr val="bg2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E01CCC90-5828-465A-948E-DC35A7AC35E1}"/>
    </a:ext>
  </a:extLst>
</a:theme>
</file>

<file path=ppt/theme/theme3.xml><?xml version="1.0" encoding="utf-8"?>
<a:theme xmlns:a="http://schemas.openxmlformats.org/drawingml/2006/main" name="HVSKS leksjons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7D7ECF07-D4A8-42C4-ACF3-DA5C3A034C52}"/>
    </a:ext>
  </a:extLst>
</a:theme>
</file>

<file path=ppt/theme/theme4.xml><?xml version="1.0" encoding="utf-8"?>
<a:theme xmlns:a="http://schemas.openxmlformats.org/drawingml/2006/main" name="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B3C947C8-E0A5-4AE4-B688-7A88BD7B6E52}"/>
    </a:ext>
  </a:extLst>
</a:theme>
</file>

<file path=ppt/theme/theme5.xml><?xml version="1.0" encoding="utf-8"?>
<a:theme xmlns:a="http://schemas.openxmlformats.org/drawingml/2006/main" name="1_HVSKS mal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967C836F-8EF9-4C62-B849-CE1C04C81C23}"/>
    </a:ext>
  </a:extLst>
</a:theme>
</file>

<file path=ppt/theme/theme6.xml><?xml version="1.0" encoding="utf-8"?>
<a:theme xmlns:a="http://schemas.openxmlformats.org/drawingml/2006/main" name="Forsvaret_16-9_lys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B64BF9CF-BDB6-4B7D-8D43-2DD2489E3B65}" vid="{10B79DC6-973F-4A1B-B706-04BBD4BBB77C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2022-02-16 (U) PPT leksjonsmal HVVS</Template>
  <TotalTime>34</TotalTime>
  <Words>971</Words>
  <Application>Microsoft Office PowerPoint</Application>
  <PresentationFormat>Skjermfremvisning (16:9)</PresentationFormat>
  <Paragraphs>187</Paragraphs>
  <Slides>19</Slides>
  <Notes>5</Notes>
  <HiddenSlides>2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6</vt:i4>
      </vt:variant>
      <vt:variant>
        <vt:lpstr>Lysbildetitler</vt:lpstr>
      </vt:variant>
      <vt:variant>
        <vt:i4>19</vt:i4>
      </vt:variant>
    </vt:vector>
  </HeadingPairs>
  <TitlesOfParts>
    <vt:vector size="31" baseType="lpstr">
      <vt:lpstr>Arial</vt:lpstr>
      <vt:lpstr>Calibri</vt:lpstr>
      <vt:lpstr>Cambria</vt:lpstr>
      <vt:lpstr>FORSVARET-Bold</vt:lpstr>
      <vt:lpstr>FORSVARET-Medium</vt:lpstr>
      <vt:lpstr>Wingdings</vt:lpstr>
      <vt:lpstr>Innføring i forsvar - områdenivå</vt:lpstr>
      <vt:lpstr>Forsvaret_16-9_svart</vt:lpstr>
      <vt:lpstr>HVSKS leksjonsmal</vt:lpstr>
      <vt:lpstr>HVSKS mal</vt:lpstr>
      <vt:lpstr>1_HVSKS mal</vt:lpstr>
      <vt:lpstr>Forsvaret_16-9_lys</vt:lpstr>
      <vt:lpstr>CUAS systemoversikt og komponenter</vt:lpstr>
      <vt:lpstr>PowerPoint-presentasjon</vt:lpstr>
      <vt:lpstr>Leksjonsmål</vt:lpstr>
      <vt:lpstr>Systemoversikt - Introduksjon</vt:lpstr>
      <vt:lpstr>Systemoversikt – EOD og Surveillance POD</vt:lpstr>
      <vt:lpstr>Systemoversikt – EOD (Electro optical director)</vt:lpstr>
      <vt:lpstr>Systemoversikt - TV kamera</vt:lpstr>
      <vt:lpstr>Systemoversikt- TI kamera</vt:lpstr>
      <vt:lpstr>Systemoversikt – Laser-avstandsmåler</vt:lpstr>
      <vt:lpstr>Systemoversikt – Charm 100Nx</vt:lpstr>
      <vt:lpstr>Systemoversikt- Radar</vt:lpstr>
      <vt:lpstr>Systemoversikt – RF Defeat (Jammer)</vt:lpstr>
      <vt:lpstr>Systemoversikt – Switch Box</vt:lpstr>
      <vt:lpstr>Systemoversikt - Håndkontroller</vt:lpstr>
      <vt:lpstr>Systemoversikt - Datarack</vt:lpstr>
      <vt:lpstr>Systemoversikt – Rack PSU</vt:lpstr>
      <vt:lpstr>Systemoversikt – Mast Controll</vt:lpstr>
      <vt:lpstr>Systemoversikt – Rack Junction Box </vt:lpstr>
      <vt:lpstr>Spørsmål?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Johnsen, Øyvind Bø</dc:creator>
  <cp:lastModifiedBy>Johnsen, Øyvind Bø</cp:lastModifiedBy>
  <cp:revision>6</cp:revision>
  <dcterms:created xsi:type="dcterms:W3CDTF">2026-04-13T11:04:26Z</dcterms:created>
  <dcterms:modified xsi:type="dcterms:W3CDTF">2026-05-27T06:08:26Z</dcterms:modified>
</cp:coreProperties>
</file>